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Extra Bold" charset="1" panose="020B0906030804020204"/>
      <p:regular r:id="rId23"/>
    </p:embeddedFont>
    <p:embeddedFont>
      <p:font typeface="Open Sans Extra Bold Italics" charset="1" panose="020B09060308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30" b="0"/>
          <a:stretch>
            <a:fillRect/>
          </a:stretch>
        </p:blipFill>
        <p:spPr>
          <a:xfrm flipH="false" flipV="false" rot="0">
            <a:off x="11581754" y="1498361"/>
            <a:ext cx="10662470" cy="840767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49286" y="3020603"/>
            <a:ext cx="11581754" cy="4723893"/>
            <a:chOff x="0" y="0"/>
            <a:chExt cx="15442339" cy="629852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86521"/>
              <a:ext cx="15442339" cy="3373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62"/>
                </a:lnSpc>
              </a:pPr>
              <a:r>
                <a:rPr lang="en-US" sz="8301">
                  <a:solidFill>
                    <a:srgbClr val="13DCFF"/>
                  </a:solidFill>
                  <a:latin typeface="Poppins Medium Bold"/>
                </a:rPr>
                <a:t>PLANT DISEASE DETECTION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5442339" cy="1283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6"/>
                </a:lnSpc>
              </a:pPr>
              <a:r>
                <a:rPr lang="en-US" spc="560" sz="2790">
                  <a:solidFill>
                    <a:srgbClr val="FFFFFF"/>
                  </a:solidFill>
                  <a:latin typeface="Poppins Medium Bold"/>
                </a:rPr>
                <a:t>CA4</a:t>
              </a:r>
            </a:p>
            <a:p>
              <a:pPr algn="ctr">
                <a:lnSpc>
                  <a:spcPts val="3906"/>
                </a:lnSpc>
              </a:pPr>
              <a:r>
                <a:rPr lang="en-US" spc="560" sz="2790">
                  <a:solidFill>
                    <a:srgbClr val="FFFFFF"/>
                  </a:solidFill>
                  <a:latin typeface="Poppins Medium Bold"/>
                </a:rPr>
                <a:t>  DEEP LEARNING</a:t>
              </a:r>
              <a:r>
                <a:rPr lang="en-US" spc="560" sz="2790">
                  <a:solidFill>
                    <a:srgbClr val="FFFFFF"/>
                  </a:solidFill>
                  <a:latin typeface="Poppins Medium"/>
                </a:rPr>
                <a:t>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08769"/>
              <a:ext cx="15442339" cy="689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58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5542" y="364871"/>
            <a:ext cx="12719444" cy="119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2"/>
              </a:lnSpc>
              <a:spcBef>
                <a:spcPct val="0"/>
              </a:spcBef>
            </a:pPr>
            <a:r>
              <a:rPr lang="en-US" sz="6980">
                <a:solidFill>
                  <a:srgbClr val="13DCFF"/>
                </a:solidFill>
                <a:latin typeface="Open Sans Extra Bold Bold"/>
              </a:rPr>
              <a:t>Custom </a:t>
            </a:r>
            <a:r>
              <a:rPr lang="en-US" sz="6980">
                <a:solidFill>
                  <a:srgbClr val="13DCFF"/>
                </a:solidFill>
                <a:latin typeface="Open Sans Extra Bold Bold"/>
              </a:rPr>
              <a:t> Model    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0356"/>
            <a:ext cx="8635250" cy="342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loss                                :  0.50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Accuracy                      :  0.83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loss            :  0.57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accuracy  :  0.79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64445" y="2233128"/>
            <a:ext cx="5440716" cy="7681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77" t="0" r="1677" b="2430"/>
          <a:stretch>
            <a:fillRect/>
          </a:stretch>
        </p:blipFill>
        <p:spPr>
          <a:xfrm flipH="false" flipV="false" rot="0">
            <a:off x="4998158" y="1675166"/>
            <a:ext cx="9308360" cy="78054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0030" y="216833"/>
            <a:ext cx="13435127" cy="117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6"/>
              </a:lnSpc>
              <a:spcBef>
                <a:spcPct val="0"/>
              </a:spcBef>
            </a:pPr>
            <a:r>
              <a:rPr lang="en-US" sz="6890">
                <a:solidFill>
                  <a:srgbClr val="13DCFF"/>
                </a:solidFill>
                <a:latin typeface="Open Sans Extra Bold"/>
              </a:rPr>
              <a:t>Custom Model Predictions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5917" y="2466879"/>
            <a:ext cx="6544235" cy="62721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442247" y="3731560"/>
            <a:ext cx="10436239" cy="35292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917" y="364871"/>
            <a:ext cx="10478137" cy="119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1"/>
              </a:lnSpc>
            </a:pPr>
            <a:r>
              <a:rPr lang="en-US" sz="6979">
                <a:solidFill>
                  <a:srgbClr val="13DCFF"/>
                </a:solidFill>
                <a:latin typeface="Open Sans Extra Bold Bold"/>
              </a:rPr>
              <a:t>AlexNet      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39599" y="1978792"/>
            <a:ext cx="5359733" cy="73596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39599" y="373253"/>
            <a:ext cx="10694394" cy="117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46"/>
              </a:lnSpc>
            </a:pPr>
            <a:r>
              <a:rPr lang="en-US" sz="6890">
                <a:solidFill>
                  <a:srgbClr val="13DCFF"/>
                </a:solidFill>
                <a:latin typeface="Open Sans Extra Bold"/>
              </a:rPr>
              <a:t>AlexNet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25893" y="3901781"/>
            <a:ext cx="8635250" cy="342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loss                                :  0.50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Accuracy                      :  0.78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loss            :  0.60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accuracy  :  0.77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337" r="0" b="2337"/>
          <a:stretch>
            <a:fillRect/>
          </a:stretch>
        </p:blipFill>
        <p:spPr>
          <a:xfrm flipH="false" flipV="false" rot="0">
            <a:off x="4603086" y="1946569"/>
            <a:ext cx="8648585" cy="75695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4099" y="373253"/>
            <a:ext cx="13859656" cy="117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6"/>
              </a:lnSpc>
            </a:pPr>
            <a:r>
              <a:rPr lang="en-US" sz="6890">
                <a:solidFill>
                  <a:srgbClr val="13DCFF"/>
                </a:solidFill>
                <a:latin typeface="Open Sans Extra Bold"/>
              </a:rPr>
              <a:t>AlexNet Model Predictions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51137" b="0"/>
          <a:stretch>
            <a:fillRect/>
          </a:stretch>
        </p:blipFill>
        <p:spPr>
          <a:xfrm flipH="false" flipV="false" rot="0">
            <a:off x="315882" y="2816601"/>
            <a:ext cx="9355616" cy="6441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929985" y="4139961"/>
            <a:ext cx="7947971" cy="365913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15882" y="712576"/>
            <a:ext cx="17139261" cy="4208050"/>
            <a:chOff x="0" y="0"/>
            <a:chExt cx="22852349" cy="56107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VGG19 Model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99797"/>
              <a:ext cx="22852349" cy="2092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  <a:spcBef>
                  <a:spcPct val="0"/>
                </a:spcBef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058855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44197" y="2519352"/>
            <a:ext cx="5273771" cy="734508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3582" y="53158"/>
            <a:ext cx="10542697" cy="195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</a:pPr>
          </a:p>
          <a:p>
            <a:pPr>
              <a:lnSpc>
                <a:spcPts val="9095"/>
              </a:lnSpc>
            </a:pPr>
            <a:r>
              <a:rPr lang="en-US" sz="6497">
                <a:solidFill>
                  <a:srgbClr val="13DCFF"/>
                </a:solidFill>
                <a:latin typeface="Open Sans Extra Bold Bold"/>
              </a:rPr>
              <a:t>VGG19 and Metrics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16368" y="3901781"/>
            <a:ext cx="8635250" cy="342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loss                                :  0.65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Accuracy                      :  0.78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loss            :  0.67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accuracy  :  0.77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83" t="0" r="2383" b="0"/>
          <a:stretch>
            <a:fillRect/>
          </a:stretch>
        </p:blipFill>
        <p:spPr>
          <a:xfrm flipH="false" flipV="false" rot="0">
            <a:off x="5100613" y="1749779"/>
            <a:ext cx="9246487" cy="79547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6803" y="214867"/>
            <a:ext cx="11520369" cy="117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6"/>
              </a:lnSpc>
              <a:spcBef>
                <a:spcPct val="0"/>
              </a:spcBef>
            </a:pPr>
            <a:r>
              <a:rPr lang="en-US" sz="6890">
                <a:solidFill>
                  <a:srgbClr val="13DCFF"/>
                </a:solidFill>
                <a:latin typeface="Open Sans Extra Bold"/>
              </a:rPr>
              <a:t>VGG 19 Model Predictions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369" y="339490"/>
            <a:ext cx="16684931" cy="5628937"/>
            <a:chOff x="0" y="0"/>
            <a:chExt cx="22246574" cy="750524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22246574" cy="1322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94"/>
                </a:lnSpc>
              </a:pPr>
              <a:r>
                <a:rPr lang="en-US" sz="6579">
                  <a:solidFill>
                    <a:srgbClr val="54D7EF"/>
                  </a:solidFill>
                  <a:latin typeface="Poppins Bold Bold"/>
                </a:rPr>
                <a:t>Google Net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44135"/>
              <a:ext cx="22246574" cy="4079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0"/>
                </a:lnSpc>
              </a:pPr>
            </a:p>
            <a:p>
              <a:pPr algn="just">
                <a:lnSpc>
                  <a:spcPts val="4070"/>
                </a:lnSpc>
              </a:pPr>
              <a:r>
                <a:rPr lang="en-US" sz="3392">
                  <a:solidFill>
                    <a:srgbClr val="FFFFFF"/>
                  </a:solidFill>
                  <a:latin typeface="Poppins Medium Bold"/>
                </a:rPr>
                <a:t>GoogLeNet is a 22-layer deep convolutional neural network that’s a variant of the Inception Network, a Deep Convolutional Neural Network</a:t>
              </a:r>
            </a:p>
            <a:p>
              <a:pPr algn="just">
                <a:lnSpc>
                  <a:spcPts val="4070"/>
                </a:lnSpc>
              </a:pPr>
            </a:p>
            <a:p>
              <a:pPr algn="just">
                <a:lnSpc>
                  <a:spcPts val="4070"/>
                </a:lnSpc>
                <a:spcBef>
                  <a:spcPct val="0"/>
                </a:spcBef>
              </a:pPr>
              <a:r>
                <a:rPr lang="en-US" sz="3392">
                  <a:solidFill>
                    <a:srgbClr val="FFFFFF"/>
                  </a:solidFill>
                  <a:latin typeface="Poppins Medium"/>
                </a:rPr>
                <a:t>The GoogleNet Architecture is 22 layers deep, with 27 pooling layers included. There are 9 inception modules stacked linearly in total.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966737"/>
              <a:ext cx="22246574" cy="53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4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33101" y="5143500"/>
            <a:ext cx="10967466" cy="48305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74343" y="2216004"/>
            <a:ext cx="5247282" cy="72000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369" y="421512"/>
            <a:ext cx="16684931" cy="3588985"/>
            <a:chOff x="0" y="0"/>
            <a:chExt cx="22246574" cy="47853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22246574" cy="1322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94"/>
                </a:lnSpc>
              </a:pPr>
              <a:r>
                <a:rPr lang="en-US" sz="6579">
                  <a:solidFill>
                    <a:srgbClr val="54D7EF"/>
                  </a:solidFill>
                  <a:latin typeface="Poppins Bold Bold"/>
                </a:rPr>
                <a:t>Google Net ( Inception V3 )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246801"/>
              <a:ext cx="22246574" cy="53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16368" y="3901781"/>
            <a:ext cx="8635250" cy="342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loss                                :  0.65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Accuracy                      :  0.78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loss            :  0.80</a:t>
            </a:r>
          </a:p>
          <a:p>
            <a:pPr>
              <a:lnSpc>
                <a:spcPts val="6883"/>
              </a:lnSpc>
            </a:pPr>
            <a:r>
              <a:rPr lang="en-US" sz="4917">
                <a:solidFill>
                  <a:srgbClr val="F8F7F6"/>
                </a:solidFill>
                <a:latin typeface="Open Sans Light Bold"/>
              </a:rPr>
              <a:t>validation accuracy  :  0.71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395647"/>
            <a:ext cx="8980628" cy="35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6"/>
              </a:lnSpc>
            </a:pPr>
            <a:r>
              <a:rPr lang="en-US" spc="49" sz="2618">
                <a:solidFill>
                  <a:srgbClr val="FFFFFF"/>
                </a:solidFill>
                <a:latin typeface="Poppins Medium Bold"/>
              </a:rPr>
              <a:t>Siva Kumar CH V  ( E0119014 )</a:t>
            </a:r>
          </a:p>
          <a:p>
            <a:pPr algn="just">
              <a:lnSpc>
                <a:spcPts val="5106"/>
              </a:lnSpc>
            </a:pPr>
            <a:r>
              <a:rPr lang="en-US" spc="49" sz="2618">
                <a:solidFill>
                  <a:srgbClr val="FFFFFF"/>
                </a:solidFill>
                <a:latin typeface="Poppins Medium Bold"/>
              </a:rPr>
              <a:t>Sai Ganesh A ( E0119037 )</a:t>
            </a:r>
          </a:p>
          <a:p>
            <a:pPr algn="just">
              <a:lnSpc>
                <a:spcPts val="5106"/>
              </a:lnSpc>
            </a:pPr>
            <a:r>
              <a:rPr lang="en-US" spc="49" sz="2618">
                <a:solidFill>
                  <a:srgbClr val="FFFFFF"/>
                </a:solidFill>
                <a:latin typeface="Poppins Medium Bold"/>
              </a:rPr>
              <a:t>Banari Babu B ( E0119029 )</a:t>
            </a:r>
          </a:p>
          <a:p>
            <a:pPr algn="just">
              <a:lnSpc>
                <a:spcPts val="5106"/>
              </a:lnSpc>
            </a:pPr>
            <a:r>
              <a:rPr lang="en-US" spc="49" sz="2618">
                <a:solidFill>
                  <a:srgbClr val="FFFFFF"/>
                </a:solidFill>
                <a:latin typeface="Poppins Medium Bold"/>
              </a:rPr>
              <a:t>Dileep A ( E0119033 )</a:t>
            </a:r>
          </a:p>
          <a:p>
            <a:pPr algn="just">
              <a:lnSpc>
                <a:spcPts val="5106"/>
              </a:lnSpc>
            </a:pPr>
            <a:r>
              <a:rPr lang="en-US" spc="49" sz="2618">
                <a:solidFill>
                  <a:srgbClr val="FFFFFF"/>
                </a:solidFill>
                <a:latin typeface="Poppins Medium Bold"/>
              </a:rPr>
              <a:t>Akash Reddy Y ( E0119037 )</a:t>
            </a:r>
          </a:p>
          <a:p>
            <a:pPr>
              <a:lnSpc>
                <a:spcPts val="1832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940" y="2031044"/>
            <a:ext cx="7312673" cy="622491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735579" y="2031044"/>
            <a:ext cx="6905669" cy="1989867"/>
            <a:chOff x="0" y="0"/>
            <a:chExt cx="9207559" cy="2653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9207559" cy="1258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60"/>
                </a:lnSpc>
              </a:pPr>
              <a:r>
                <a:rPr lang="en-US" sz="6216">
                  <a:solidFill>
                    <a:srgbClr val="54D7EF"/>
                  </a:solidFill>
                  <a:latin typeface="Poppins Medium Bold"/>
                </a:rPr>
                <a:t>Team Members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49963"/>
              <a:ext cx="7606497" cy="703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6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47867" y="1622549"/>
            <a:ext cx="8737935" cy="809824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74369" y="236208"/>
            <a:ext cx="16684931" cy="3078997"/>
            <a:chOff x="0" y="0"/>
            <a:chExt cx="22246574" cy="410532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22246574" cy="1322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94"/>
                </a:lnSpc>
              </a:pPr>
              <a:r>
                <a:rPr lang="en-US" sz="6579">
                  <a:solidFill>
                    <a:srgbClr val="54D7EF"/>
                  </a:solidFill>
                  <a:latin typeface="Poppins Bold Bold"/>
                </a:rPr>
                <a:t>Google Net Model Predictions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4135"/>
              <a:ext cx="22246574" cy="679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7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66817"/>
              <a:ext cx="22246574" cy="53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4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8561" y="1422461"/>
            <a:ext cx="16985911" cy="7798845"/>
            <a:chOff x="0" y="0"/>
            <a:chExt cx="22647882" cy="103984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647882" cy="1355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37"/>
                </a:lnSpc>
              </a:pPr>
              <a:r>
                <a:rPr lang="en-US" sz="6697">
                  <a:solidFill>
                    <a:srgbClr val="54D7EF"/>
                  </a:solidFill>
                  <a:latin typeface="Poppins Bold"/>
                </a:rPr>
                <a:t>ResNet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81009"/>
              <a:ext cx="22647882" cy="691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44"/>
                </a:lnSpc>
              </a:pPr>
            </a:p>
            <a:p>
              <a:pPr algn="just">
                <a:lnSpc>
                  <a:spcPts val="4144"/>
                </a:lnSpc>
              </a:pPr>
            </a:p>
            <a:p>
              <a:pPr algn="just">
                <a:lnSpc>
                  <a:spcPts val="4144"/>
                </a:lnSpc>
              </a:pPr>
              <a:r>
                <a:rPr lang="en-US" sz="3453">
                  <a:solidFill>
                    <a:srgbClr val="FFFFFF"/>
                  </a:solidFill>
                  <a:latin typeface="Poppins Medium"/>
                </a:rPr>
                <a:t>ResNet</a:t>
              </a:r>
              <a:r>
                <a:rPr lang="en-US" sz="3453">
                  <a:solidFill>
                    <a:srgbClr val="FFFFFF"/>
                  </a:solidFill>
                  <a:latin typeface="Poppins Medium"/>
                </a:rPr>
                <a:t>, short for Residual Networks is a classic neural network</a:t>
              </a:r>
            </a:p>
            <a:p>
              <a:pPr algn="just">
                <a:lnSpc>
                  <a:spcPts val="4144"/>
                </a:lnSpc>
              </a:pPr>
            </a:p>
            <a:p>
              <a:pPr algn="just">
                <a:lnSpc>
                  <a:spcPts val="4144"/>
                </a:lnSpc>
              </a:pPr>
              <a:r>
                <a:rPr lang="en-US" sz="3453">
                  <a:solidFill>
                    <a:srgbClr val="FFFFFF"/>
                  </a:solidFill>
                  <a:latin typeface="Poppins Medium"/>
                </a:rPr>
                <a:t>Skip Connnections technique is introduced in ResNet Model.</a:t>
              </a:r>
            </a:p>
            <a:p>
              <a:pPr algn="just">
                <a:lnSpc>
                  <a:spcPts val="4144"/>
                </a:lnSpc>
              </a:pPr>
            </a:p>
            <a:p>
              <a:pPr algn="just">
                <a:lnSpc>
                  <a:spcPts val="4144"/>
                </a:lnSpc>
              </a:pPr>
              <a:r>
                <a:rPr lang="en-US" sz="3453">
                  <a:solidFill>
                    <a:srgbClr val="FFFFFF"/>
                  </a:solidFill>
                  <a:latin typeface="Poppins Medium"/>
                </a:rPr>
                <a:t>Concepts behind ResNet allowed us train models with Deep Network without failing</a:t>
              </a:r>
            </a:p>
            <a:p>
              <a:pPr algn="just">
                <a:lnSpc>
                  <a:spcPts val="4144"/>
                </a:lnSpc>
              </a:pPr>
            </a:p>
            <a:p>
              <a:pPr algn="just">
                <a:lnSpc>
                  <a:spcPts val="4144"/>
                </a:lnSpc>
                <a:spcBef>
                  <a:spcPct val="0"/>
                </a:spcBef>
              </a:pPr>
              <a:r>
                <a:rPr lang="en-US" sz="3453">
                  <a:solidFill>
                    <a:srgbClr val="FFFFFF"/>
                  </a:solidFill>
                  <a:latin typeface="Poppins Medium"/>
                </a:rPr>
                <a:t>It helped to overcome the problem of vanishing gradient.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841568"/>
              <a:ext cx="22647882" cy="556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16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920395"/>
            <a:ext cx="11143868" cy="61283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63" t="0" r="3063" b="0"/>
          <a:stretch>
            <a:fillRect/>
          </a:stretch>
        </p:blipFill>
        <p:spPr>
          <a:xfrm flipH="false" flipV="false" rot="0">
            <a:off x="12653988" y="2920395"/>
            <a:ext cx="4374965" cy="61283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5542" y="-254150"/>
            <a:ext cx="8970407" cy="243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3"/>
              </a:lnSpc>
            </a:pPr>
          </a:p>
          <a:p>
            <a:pPr algn="ctr">
              <a:lnSpc>
                <a:spcPts val="9783"/>
              </a:lnSpc>
            </a:pPr>
            <a:r>
              <a:rPr lang="en-US" sz="6988">
                <a:solidFill>
                  <a:srgbClr val="13DCFF"/>
                </a:solidFill>
                <a:latin typeface="Open Sans Extra Bold"/>
              </a:rPr>
              <a:t>ResNet and Metrics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593" t="0" r="3593" b="0"/>
          <a:stretch>
            <a:fillRect/>
          </a:stretch>
        </p:blipFill>
        <p:spPr>
          <a:xfrm flipH="false" flipV="false" rot="0">
            <a:off x="4010709" y="1876909"/>
            <a:ext cx="9560113" cy="77368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4730" y="373253"/>
            <a:ext cx="11637884" cy="117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6"/>
              </a:lnSpc>
              <a:spcBef>
                <a:spcPct val="0"/>
              </a:spcBef>
            </a:pPr>
            <a:r>
              <a:rPr lang="en-US" sz="6890">
                <a:solidFill>
                  <a:srgbClr val="13DCFF"/>
                </a:solidFill>
                <a:latin typeface="Open Sans Extra Bold"/>
              </a:rPr>
              <a:t>ResNet Model Predictions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3580" y="2825217"/>
            <a:ext cx="8200852" cy="59804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47590" y="3412466"/>
            <a:ext cx="9360757" cy="480590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74369" y="1028700"/>
            <a:ext cx="17139261" cy="3161992"/>
            <a:chOff x="0" y="0"/>
            <a:chExt cx="22852349" cy="42159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Comparison Of Models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99797"/>
              <a:ext cx="22852349" cy="697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1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64110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369" y="1028700"/>
            <a:ext cx="17139261" cy="6300166"/>
            <a:chOff x="0" y="0"/>
            <a:chExt cx="22852349" cy="840022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99797"/>
              <a:ext cx="22852349" cy="4881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1"/>
                </a:lnSpc>
              </a:pPr>
            </a:p>
            <a:p>
              <a:pPr algn="just" marL="752359" indent="-376179" lvl="1">
                <a:lnSpc>
                  <a:spcPts val="4181"/>
                </a:lnSpc>
                <a:buFont typeface="Arial"/>
                <a:buChar char="•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Implemented Deep Learning Model for detection of plant diseases</a:t>
              </a:r>
            </a:p>
            <a:p>
              <a:pPr algn="just">
                <a:lnSpc>
                  <a:spcPts val="4181"/>
                </a:lnSpc>
              </a:pPr>
            </a:p>
            <a:p>
              <a:pPr algn="just" marL="752359" indent="-376179" lvl="1">
                <a:lnSpc>
                  <a:spcPts val="4181"/>
                </a:lnSpc>
                <a:buFont typeface="Arial"/>
                <a:buChar char="•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Out of the 5 models implemented </a:t>
              </a:r>
            </a:p>
            <a:p>
              <a:pPr algn="just">
                <a:lnSpc>
                  <a:spcPts val="4181"/>
                </a:lnSpc>
              </a:pPr>
            </a:p>
            <a:p>
              <a:pPr algn="just" marL="1504718" indent="-501573" lvl="2">
                <a:lnSpc>
                  <a:spcPts val="4181"/>
                </a:lnSpc>
                <a:buFont typeface="Arial"/>
                <a:buChar char="⚬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ResNet Model performed best compared to other</a:t>
              </a:r>
            </a:p>
            <a:p>
              <a:pPr algn="just">
                <a:lnSpc>
                  <a:spcPts val="4181"/>
                </a:lnSpc>
                <a:spcBef>
                  <a:spcPct val="0"/>
                </a:spcBef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   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848343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8028" y="5330236"/>
            <a:ext cx="11811944" cy="2460841"/>
            <a:chOff x="0" y="0"/>
            <a:chExt cx="15749258" cy="32811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574925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13DCFF"/>
                  </a:solidFill>
                  <a:latin typeface="Poppins Bold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04847"/>
              <a:ext cx="1574925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722" b="0"/>
          <a:stretch>
            <a:fillRect/>
          </a:stretch>
        </p:blipFill>
        <p:spPr>
          <a:xfrm flipH="false" flipV="false" rot="0">
            <a:off x="4683372" y="-4746449"/>
            <a:ext cx="8423875" cy="8517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333550"/>
            <a:ext cx="7714897" cy="1067972"/>
            <a:chOff x="0" y="0"/>
            <a:chExt cx="10286529" cy="14239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Poppins Medium 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98818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158335"/>
            <a:ext cx="7714897" cy="1067972"/>
            <a:chOff x="0" y="0"/>
            <a:chExt cx="10286529" cy="14239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Poppins Medium Bold"/>
                </a:rPr>
                <a:t>Problem Statement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98818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7305697"/>
            <a:ext cx="7714897" cy="1067972"/>
            <a:chOff x="0" y="0"/>
            <a:chExt cx="10286529" cy="14239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98818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4077" y="2158335"/>
            <a:ext cx="8284869" cy="1783944"/>
            <a:chOff x="0" y="0"/>
            <a:chExt cx="11046492" cy="237859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1046492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000000"/>
                  </a:solidFill>
                  <a:latin typeface="Poppins Bold Bold"/>
                </a:rPr>
                <a:t>Table Of Contents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54692"/>
              <a:ext cx="8571859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5576"/>
          <a:stretch>
            <a:fillRect/>
          </a:stretch>
        </p:blipFill>
        <p:spPr>
          <a:xfrm flipH="false" flipV="false" rot="0">
            <a:off x="294077" y="5479759"/>
            <a:ext cx="6292037" cy="6212972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9144000" y="3050307"/>
            <a:ext cx="7714897" cy="1067972"/>
            <a:chOff x="0" y="0"/>
            <a:chExt cx="10286529" cy="142396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Poppins Medium Bold"/>
                </a:rPr>
                <a:t>Dataset Description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98818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44000" y="4755769"/>
            <a:ext cx="7714897" cy="3830476"/>
            <a:chOff x="0" y="0"/>
            <a:chExt cx="10286529" cy="510730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0"/>
              <a:ext cx="10286529" cy="4344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67"/>
                </a:lnSpc>
              </a:pPr>
              <a:r>
                <a:rPr lang="en-US" sz="2799">
                  <a:solidFill>
                    <a:srgbClr val="000000"/>
                  </a:solidFill>
                  <a:latin typeface="Poppins Medium Bold"/>
                </a:rPr>
                <a:t>Models</a:t>
              </a:r>
            </a:p>
            <a:p>
              <a:pPr marL="604519" indent="-302260" lvl="1">
                <a:lnSpc>
                  <a:spcPts val="4367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oppins Medium Bold"/>
                </a:rPr>
                <a:t>Custom Model</a:t>
              </a:r>
            </a:p>
            <a:p>
              <a:pPr marL="604519" indent="-302260" lvl="1">
                <a:lnSpc>
                  <a:spcPts val="4367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oppins Medium Bold"/>
                </a:rPr>
                <a:t>Alex Net</a:t>
              </a:r>
            </a:p>
            <a:p>
              <a:pPr marL="604519" indent="-302260" lvl="1">
                <a:lnSpc>
                  <a:spcPts val="4367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oppins Medium Bold"/>
                </a:rPr>
                <a:t>VGG19</a:t>
              </a:r>
            </a:p>
            <a:p>
              <a:pPr marL="604519" indent="-302260" lvl="1">
                <a:lnSpc>
                  <a:spcPts val="4367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oppins Medium Bold"/>
                </a:rPr>
                <a:t>GoogleNet</a:t>
              </a:r>
            </a:p>
            <a:p>
              <a:pPr marL="604520" indent="-302260" lvl="1">
                <a:lnSpc>
                  <a:spcPts val="4368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Poppins Medium Bold"/>
                </a:rPr>
                <a:t>ResNet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582157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8373669"/>
            <a:ext cx="7714897" cy="1067972"/>
            <a:chOff x="0" y="0"/>
            <a:chExt cx="10286529" cy="142396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Poppins Medium Bold"/>
                </a:rPr>
                <a:t>Comparison Of Models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98818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44000" y="3942279"/>
            <a:ext cx="7714897" cy="1067972"/>
            <a:chOff x="0" y="0"/>
            <a:chExt cx="10286529" cy="142396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Poppins Medium Bold"/>
                </a:rPr>
                <a:t>Metrics and Loss Function Used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98818"/>
              <a:ext cx="102865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19595" y="2444718"/>
            <a:ext cx="7719924" cy="80415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04108" y="1947647"/>
            <a:ext cx="9058081" cy="2008565"/>
            <a:chOff x="0" y="0"/>
            <a:chExt cx="12077441" cy="267808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2077441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54D7EF"/>
                  </a:solidFill>
                  <a:latin typeface="Poppins Medium Bold"/>
                </a:rPr>
                <a:t>Problem Statement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52941"/>
              <a:ext cx="1207744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49152" y="4519930"/>
            <a:ext cx="951303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To detect some commonly occurring diseases in plants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35210" y="1085885"/>
            <a:ext cx="17139261" cy="8401588"/>
            <a:chOff x="0" y="0"/>
            <a:chExt cx="22852349" cy="112021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ABOUT DATASET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99797"/>
              <a:ext cx="22852349" cy="768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The Dataset contains 15 directories and total of 20,639 images.</a:t>
              </a: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The images span 3 Crop Species :  Pepper , Potato , Tomato</a:t>
              </a: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The Data set contains 15 classess of crop disease pairs and is listed below : </a:t>
              </a: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Pepper Bell Bacterial Spot  , Pepper Bell Healthy , Potato Early Blight , Potato Late Blight , Potato Healthy etc ..   </a:t>
              </a: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  <a:spcBef>
                  <a:spcPct val="0"/>
                </a:spcBef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Kaggle Link : </a:t>
              </a:r>
              <a:r>
                <a:rPr lang="en-US" u="sng" sz="3484">
                  <a:solidFill>
                    <a:srgbClr val="FF914D"/>
                  </a:solidFill>
                  <a:latin typeface="Poppins Medium"/>
                </a:rPr>
                <a:t>https://www.kaggle.com/emmarex/plantdisease</a:t>
              </a:r>
              <a:r>
                <a:rPr lang="en-US" sz="3484">
                  <a:solidFill>
                    <a:srgbClr val="000000"/>
                  </a:solidFill>
                  <a:latin typeface="Poppins Medium"/>
                </a:rPr>
                <a:t> </a:t>
              </a: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650238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35210" y="1352052"/>
            <a:ext cx="17139261" cy="7869254"/>
            <a:chOff x="0" y="0"/>
            <a:chExt cx="22852349" cy="104923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  ABOUT DATASET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40460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047001"/>
            <a:ext cx="8389826" cy="502032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034962" y="2999816"/>
            <a:ext cx="6629503" cy="5114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369" y="811776"/>
            <a:ext cx="17139261" cy="9141849"/>
            <a:chOff x="0" y="0"/>
            <a:chExt cx="22852349" cy="121891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Metrics Used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95022"/>
              <a:ext cx="22852349" cy="877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296"/>
                </a:lnSpc>
              </a:pPr>
            </a:p>
            <a:p>
              <a:pPr algn="just" marL="752359" indent="-376179" lvl="1">
                <a:lnSpc>
                  <a:spcPts val="5958"/>
                </a:lnSpc>
                <a:buFont typeface="Arial"/>
                <a:buChar char="•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  <a:p>
              <a:pPr algn="just" marL="1504717" indent="-501572" lvl="2">
                <a:lnSpc>
                  <a:spcPts val="5958"/>
                </a:lnSpc>
                <a:buFont typeface="Arial"/>
                <a:buChar char="⚬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It expresses the proportion of the data points our model says was relevant actually were relevant</a:t>
              </a:r>
            </a:p>
            <a:p>
              <a:pPr algn="just" marL="752359" indent="-376179" lvl="1">
                <a:lnSpc>
                  <a:spcPts val="5958"/>
                </a:lnSpc>
                <a:buFont typeface="Arial"/>
                <a:buChar char="•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Recall</a:t>
              </a:r>
            </a:p>
            <a:p>
              <a:pPr algn="just" marL="1504717" indent="-501572" lvl="2">
                <a:lnSpc>
                  <a:spcPts val="5958"/>
                </a:lnSpc>
                <a:buFont typeface="Arial"/>
                <a:buChar char="⚬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It refers to percentage of total relevant results correctly classified by the model</a:t>
              </a:r>
            </a:p>
            <a:p>
              <a:pPr algn="just" marL="752359" indent="-376179" lvl="1">
                <a:lnSpc>
                  <a:spcPts val="5958"/>
                </a:lnSpc>
                <a:buFont typeface="Arial"/>
                <a:buChar char="•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F1 Score </a:t>
              </a:r>
            </a:p>
            <a:p>
              <a:pPr algn="just" marL="1504717" indent="-501572" lvl="2">
                <a:lnSpc>
                  <a:spcPts val="5958"/>
                </a:lnSpc>
                <a:buFont typeface="Arial"/>
                <a:buChar char="⚬"/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Weighted Average of precision and Recall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637253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369" y="932912"/>
            <a:ext cx="17139261" cy="4210588"/>
            <a:chOff x="0" y="0"/>
            <a:chExt cx="22852349" cy="56141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Loss Function 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99797"/>
              <a:ext cx="22852349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  <a:spcBef>
                  <a:spcPct val="0"/>
                </a:spcBef>
              </a:pPr>
              <a:r>
                <a:rPr lang="en-US" sz="3484">
                  <a:solidFill>
                    <a:srgbClr val="FFFFFF"/>
                  </a:solidFill>
                  <a:latin typeface="Poppins Medium"/>
                </a:rPr>
                <a:t>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062238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1026" r="0" b="1691"/>
          <a:stretch>
            <a:fillRect/>
          </a:stretch>
        </p:blipFill>
        <p:spPr>
          <a:xfrm flipH="false" flipV="false" rot="0">
            <a:off x="1761586" y="3038206"/>
            <a:ext cx="14764828" cy="50666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240" t="0" r="11450" b="0"/>
          <a:stretch>
            <a:fillRect/>
          </a:stretch>
        </p:blipFill>
        <p:spPr>
          <a:xfrm flipH="false" flipV="false" rot="0">
            <a:off x="18240375" y="0"/>
            <a:ext cx="476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20873" y="1738224"/>
            <a:ext cx="8446253" cy="785488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74369" y="349235"/>
            <a:ext cx="17139261" cy="4208050"/>
            <a:chOff x="0" y="0"/>
            <a:chExt cx="22852349" cy="56107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2852349" cy="136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09"/>
                </a:lnSpc>
              </a:pPr>
              <a:r>
                <a:rPr lang="en-US" sz="6758">
                  <a:solidFill>
                    <a:srgbClr val="54D7EF"/>
                  </a:solidFill>
                  <a:latin typeface="Poppins Bold Bold"/>
                </a:rPr>
                <a:t>Custom Model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99797"/>
              <a:ext cx="22852349" cy="2092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</a:pPr>
            </a:p>
            <a:p>
              <a:pPr algn="just">
                <a:lnSpc>
                  <a:spcPts val="4181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058855"/>
              <a:ext cx="22852349" cy="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DAE4ZSS6BOE</dc:identifier>
  <dcterms:modified xsi:type="dcterms:W3CDTF">2011-08-01T06:04:30Z</dcterms:modified>
  <cp:revision>1</cp:revision>
  <dc:title>Plant Disease Detection</dc:title>
</cp:coreProperties>
</file>